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  <p:sldId id="285" r:id="rId4"/>
    <p:sldId id="331" r:id="rId5"/>
    <p:sldId id="286" r:id="rId6"/>
    <p:sldId id="295" r:id="rId7"/>
    <p:sldId id="320" r:id="rId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18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Exames%20202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Po&#231;os\perfil%20202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Po&#231;os\Perfil%20Po&#231;os%2020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33333333333354E-2"/>
          <c:y val="0.18182518109877749"/>
          <c:w val="0.86111111111111127"/>
          <c:h val="0.81481481481481488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idade!$D$1:$D$4</c:f>
              <c:strCache>
                <c:ptCount val="4"/>
                <c:pt idx="0">
                  <c:v>0 a 12 anos</c:v>
                </c:pt>
                <c:pt idx="1">
                  <c:v>13 a 30 anos 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idade!$E$1:$E$4</c:f>
              <c:numCache>
                <c:formatCode>General</c:formatCode>
                <c:ptCount val="4"/>
                <c:pt idx="0">
                  <c:v>79</c:v>
                </c:pt>
                <c:pt idx="1">
                  <c:v>89</c:v>
                </c:pt>
                <c:pt idx="2">
                  <c:v>1517</c:v>
                </c:pt>
                <c:pt idx="3">
                  <c:v>1097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201856648305509E-2"/>
          <c:y val="8.3058011107855628E-2"/>
          <c:w val="0.88568704570431289"/>
          <c:h val="0.85444209006395677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Graficos!$A$3:$A$8</c:f>
              <c:strCache>
                <c:ptCount val="6"/>
                <c:pt idx="0">
                  <c:v>Casa de Caridade</c:v>
                </c:pt>
                <c:pt idx="1">
                  <c:v>Cislagos</c:v>
                </c:pt>
                <c:pt idx="2">
                  <c:v>Irmandade Poços</c:v>
                </c:pt>
                <c:pt idx="3">
                  <c:v>Secretaria de Saúde</c:v>
                </c:pt>
                <c:pt idx="4">
                  <c:v>Unimed</c:v>
                </c:pt>
                <c:pt idx="5">
                  <c:v>Outros</c:v>
                </c:pt>
              </c:strCache>
            </c:strRef>
          </c:cat>
          <c:val>
            <c:numRef>
              <c:f>Graficos!$B$3:$B$8</c:f>
              <c:numCache>
                <c:formatCode>#,##0</c:formatCode>
                <c:ptCount val="6"/>
                <c:pt idx="0">
                  <c:v>757</c:v>
                </c:pt>
                <c:pt idx="1">
                  <c:v>322</c:v>
                </c:pt>
                <c:pt idx="2">
                  <c:v>423</c:v>
                </c:pt>
                <c:pt idx="3">
                  <c:v>217</c:v>
                </c:pt>
                <c:pt idx="4">
                  <c:v>446</c:v>
                </c:pt>
                <c:pt idx="5">
                  <c:v>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88888888888887E-2"/>
          <c:y val="0.11430885457245407"/>
          <c:w val="0.93055555555555569"/>
          <c:h val="0.883994811307977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chemeClr val="accent3"/>
              </a:solidFill>
            </c:spPr>
          </c:dPt>
          <c:dPt>
            <c:idx val="1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exames!$E$2:$E$12</c:f>
              <c:strCache>
                <c:ptCount val="11"/>
                <c:pt idx="0">
                  <c:v>Mio</c:v>
                </c:pt>
                <c:pt idx="1">
                  <c:v>Osso</c:v>
                </c:pt>
                <c:pt idx="2">
                  <c:v>DMSA</c:v>
                </c:pt>
                <c:pt idx="3">
                  <c:v>DTPA</c:v>
                </c:pt>
                <c:pt idx="4">
                  <c:v>Linfo</c:v>
                </c:pt>
                <c:pt idx="5">
                  <c:v>Tireo</c:v>
                </c:pt>
                <c:pt idx="6">
                  <c:v>PCI</c:v>
                </c:pt>
                <c:pt idx="7">
                  <c:v>RGE</c:v>
                </c:pt>
                <c:pt idx="8">
                  <c:v>Tratamento</c:v>
                </c:pt>
                <c:pt idx="9">
                  <c:v>Pulmão</c:v>
                </c:pt>
                <c:pt idx="10">
                  <c:v>Outros exames</c:v>
                </c:pt>
              </c:strCache>
            </c:strRef>
          </c:cat>
          <c:val>
            <c:numRef>
              <c:f>exames!$F$2:$F$12</c:f>
              <c:numCache>
                <c:formatCode>General</c:formatCode>
                <c:ptCount val="11"/>
                <c:pt idx="0">
                  <c:v>1675</c:v>
                </c:pt>
                <c:pt idx="1">
                  <c:v>1585</c:v>
                </c:pt>
                <c:pt idx="2">
                  <c:v>131</c:v>
                </c:pt>
                <c:pt idx="3">
                  <c:v>115</c:v>
                </c:pt>
                <c:pt idx="4">
                  <c:v>94</c:v>
                </c:pt>
                <c:pt idx="5">
                  <c:v>82</c:v>
                </c:pt>
                <c:pt idx="6">
                  <c:v>94</c:v>
                </c:pt>
                <c:pt idx="7">
                  <c:v>36</c:v>
                </c:pt>
                <c:pt idx="8">
                  <c:v>73</c:v>
                </c:pt>
                <c:pt idx="9">
                  <c:v>41</c:v>
                </c:pt>
                <c:pt idx="10">
                  <c:v>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11342592592592593"/>
          <c:w val="0.90694444444444444"/>
          <c:h val="0.8865740740740740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'Exames 2022'!$E$2:$E$7</c:f>
              <c:strCache>
                <c:ptCount val="6"/>
                <c:pt idx="0">
                  <c:v>DMSA</c:v>
                </c:pt>
                <c:pt idx="1">
                  <c:v>Miocardio</c:v>
                </c:pt>
                <c:pt idx="2">
                  <c:v>Osso</c:v>
                </c:pt>
                <c:pt idx="3">
                  <c:v>DTPA</c:v>
                </c:pt>
                <c:pt idx="4">
                  <c:v>Terapia Iodo</c:v>
                </c:pt>
                <c:pt idx="5">
                  <c:v>Outros </c:v>
                </c:pt>
              </c:strCache>
            </c:strRef>
          </c:cat>
          <c:val>
            <c:numRef>
              <c:f>'Exames 2022'!$F$2:$F$7</c:f>
              <c:numCache>
                <c:formatCode>#,##0</c:formatCode>
                <c:ptCount val="6"/>
                <c:pt idx="0">
                  <c:v>132</c:v>
                </c:pt>
                <c:pt idx="1">
                  <c:v>1689</c:v>
                </c:pt>
                <c:pt idx="2">
                  <c:v>1652</c:v>
                </c:pt>
                <c:pt idx="3">
                  <c:v>129</c:v>
                </c:pt>
                <c:pt idx="4">
                  <c:v>81</c:v>
                </c:pt>
                <c:pt idx="5">
                  <c:v>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166666666666677E-2"/>
          <c:y val="9.4907407407407426E-2"/>
          <c:w val="0.85277777777777775"/>
          <c:h val="0.8101851851851852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sexo!$D$2:$D$3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sexo!$E$2:$E$3</c:f>
              <c:numCache>
                <c:formatCode>General</c:formatCode>
                <c:ptCount val="2"/>
                <c:pt idx="0">
                  <c:v>1169</c:v>
                </c:pt>
                <c:pt idx="1">
                  <c:v>1613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17872883275108E-2"/>
          <c:y val="0.11794534694949127"/>
          <c:w val="0.90789390814717141"/>
          <c:h val="0.88190161861541672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Graficos!$H$2:$H$3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Graficos!$I$2:$I$3</c:f>
              <c:numCache>
                <c:formatCode>General</c:formatCode>
                <c:ptCount val="2"/>
                <c:pt idx="0">
                  <c:v>1702</c:v>
                </c:pt>
                <c:pt idx="1">
                  <c:v>1186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387263319036519E-2"/>
          <c:y val="0.11077708976830307"/>
          <c:w val="0.93248796899161979"/>
          <c:h val="0.8881671662587682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Graficos!$O$19:$O$22</c:f>
              <c:strCache>
                <c:ptCount val="4"/>
                <c:pt idx="0">
                  <c:v>0 a 12 Anos</c:v>
                </c:pt>
                <c:pt idx="1">
                  <c:v>13 a 30 Anos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Graficos!$P$19:$P$22</c:f>
              <c:numCache>
                <c:formatCode>General</c:formatCode>
                <c:ptCount val="4"/>
                <c:pt idx="0">
                  <c:v>109</c:v>
                </c:pt>
                <c:pt idx="1">
                  <c:v>82</c:v>
                </c:pt>
                <c:pt idx="2">
                  <c:v>1493</c:v>
                </c:pt>
                <c:pt idx="3">
                  <c:v>1210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33333333333344E-2"/>
          <c:y val="6.7120498162189748E-2"/>
          <c:w val="0.92361111111111116"/>
          <c:h val="0.877891900080528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escolaridade!$D$2:$D$5</c:f>
              <c:strCache>
                <c:ptCount val="4"/>
                <c:pt idx="0">
                  <c:v>Fundamental</c:v>
                </c:pt>
                <c:pt idx="1">
                  <c:v>Médio</c:v>
                </c:pt>
                <c:pt idx="2">
                  <c:v>Superior</c:v>
                </c:pt>
                <c:pt idx="3">
                  <c:v>Não alfabetizado</c:v>
                </c:pt>
              </c:strCache>
            </c:strRef>
          </c:cat>
          <c:val>
            <c:numRef>
              <c:f>escolaridade!$E$2:$E$5</c:f>
              <c:numCache>
                <c:formatCode>General</c:formatCode>
                <c:ptCount val="4"/>
                <c:pt idx="0">
                  <c:v>1543</c:v>
                </c:pt>
                <c:pt idx="1">
                  <c:v>544</c:v>
                </c:pt>
                <c:pt idx="2">
                  <c:v>493</c:v>
                </c:pt>
                <c:pt idx="3">
                  <c:v>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378639209209183E-4"/>
          <c:y val="6.2499868094124417E-2"/>
          <c:w val="0.96562733382705379"/>
          <c:h val="0.93626488991210999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Graficos!$M$2:$M$5</c:f>
              <c:strCache>
                <c:ptCount val="4"/>
                <c:pt idx="0">
                  <c:v>Fundamental</c:v>
                </c:pt>
                <c:pt idx="1">
                  <c:v>Médio</c:v>
                </c:pt>
                <c:pt idx="2">
                  <c:v>Não Alfabetizado</c:v>
                </c:pt>
                <c:pt idx="3">
                  <c:v>Superior</c:v>
                </c:pt>
              </c:strCache>
            </c:strRef>
          </c:cat>
          <c:val>
            <c:numRef>
              <c:f>Graficos!$N$2:$N$5</c:f>
              <c:numCache>
                <c:formatCode>General</c:formatCode>
                <c:ptCount val="4"/>
                <c:pt idx="0">
                  <c:v>1522</c:v>
                </c:pt>
                <c:pt idx="1">
                  <c:v>658</c:v>
                </c:pt>
                <c:pt idx="2">
                  <c:v>171</c:v>
                </c:pt>
                <c:pt idx="3">
                  <c:v>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66666666666667E-2"/>
          <c:y val="7.6388888888888895E-2"/>
          <c:w val="0.91388888888888886"/>
          <c:h val="0.8703703703703703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diabéticos!$D$2:$D$3</c:f>
              <c:strCache>
                <c:ptCount val="2"/>
                <c:pt idx="0">
                  <c:v>Não diabéticos</c:v>
                </c:pt>
                <c:pt idx="1">
                  <c:v>Diabéticos</c:v>
                </c:pt>
              </c:strCache>
            </c:strRef>
          </c:cat>
          <c:val>
            <c:numRef>
              <c:f>diabéticos!$E$2:$E$3</c:f>
              <c:numCache>
                <c:formatCode>General</c:formatCode>
                <c:ptCount val="2"/>
                <c:pt idx="0">
                  <c:v>2203</c:v>
                </c:pt>
                <c:pt idx="1">
                  <c:v>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45949085335486E-2"/>
          <c:y val="4.4977408730271534E-2"/>
          <c:w val="0.97945405091466453"/>
          <c:h val="0.9550225912697284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Graficos!$A$20:$A$21</c:f>
              <c:strCache>
                <c:ptCount val="2"/>
                <c:pt idx="0">
                  <c:v>Não Diabéticos</c:v>
                </c:pt>
                <c:pt idx="1">
                  <c:v>Diabéticos</c:v>
                </c:pt>
              </c:strCache>
            </c:strRef>
          </c:cat>
          <c:val>
            <c:numRef>
              <c:f>Graficos!$B$20:$B$21</c:f>
              <c:numCache>
                <c:formatCode>General</c:formatCode>
                <c:ptCount val="2"/>
                <c:pt idx="0">
                  <c:v>2207</c:v>
                </c:pt>
                <c:pt idx="1">
                  <c:v>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722222222222227E-2"/>
          <c:y val="0.15509259259259259"/>
          <c:w val="0.8833333333333333"/>
          <c:h val="0.8425925925925925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hipertensos!$D$2:$D$3</c:f>
              <c:strCache>
                <c:ptCount val="2"/>
                <c:pt idx="0">
                  <c:v>Não hipertensos</c:v>
                </c:pt>
                <c:pt idx="1">
                  <c:v>Hipertensos</c:v>
                </c:pt>
              </c:strCache>
            </c:strRef>
          </c:cat>
          <c:val>
            <c:numRef>
              <c:f>hipertensos!$E$2:$E$3</c:f>
              <c:numCache>
                <c:formatCode>General</c:formatCode>
                <c:ptCount val="2"/>
                <c:pt idx="0">
                  <c:v>1337</c:v>
                </c:pt>
                <c:pt idx="1">
                  <c:v>1445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166666666666669E-2"/>
          <c:y val="7.6388888888888895E-2"/>
          <c:w val="0.9"/>
          <c:h val="0.8564814814814815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Graficos!$H$20:$H$21</c:f>
              <c:strCache>
                <c:ptCount val="2"/>
                <c:pt idx="0">
                  <c:v>Não Hipertensos</c:v>
                </c:pt>
                <c:pt idx="1">
                  <c:v>Hipertensos</c:v>
                </c:pt>
              </c:strCache>
            </c:strRef>
          </c:cat>
          <c:val>
            <c:numRef>
              <c:f>Graficos!$I$20:$I$21</c:f>
              <c:numCache>
                <c:formatCode>General</c:formatCode>
                <c:ptCount val="2"/>
                <c:pt idx="0">
                  <c:v>1407</c:v>
                </c:pt>
                <c:pt idx="1">
                  <c:v>1481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342580123015059"/>
          <c:w val="0.93333333333333335"/>
          <c:h val="0.8865740740740741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chemeClr val="accent2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convenios!$U$2:$U$10</c:f>
              <c:strCache>
                <c:ptCount val="9"/>
                <c:pt idx="0">
                  <c:v>Outros convênios </c:v>
                </c:pt>
                <c:pt idx="1">
                  <c:v>Unimed</c:v>
                </c:pt>
                <c:pt idx="2">
                  <c:v>Secretarias</c:v>
                </c:pt>
                <c:pt idx="3">
                  <c:v>Prefeituras</c:v>
                </c:pt>
                <c:pt idx="4">
                  <c:v>Particular</c:v>
                </c:pt>
                <c:pt idx="5">
                  <c:v>Irmandade</c:v>
                </c:pt>
                <c:pt idx="6">
                  <c:v>Cislago</c:v>
                </c:pt>
                <c:pt idx="7">
                  <c:v>Casa de Caridade</c:v>
                </c:pt>
                <c:pt idx="8">
                  <c:v>Climepe</c:v>
                </c:pt>
              </c:strCache>
            </c:strRef>
          </c:cat>
          <c:val>
            <c:numRef>
              <c:f>convenios!$V$2:$V$10</c:f>
              <c:numCache>
                <c:formatCode>General</c:formatCode>
                <c:ptCount val="9"/>
                <c:pt idx="0">
                  <c:v>324</c:v>
                </c:pt>
                <c:pt idx="1">
                  <c:v>374</c:v>
                </c:pt>
                <c:pt idx="2">
                  <c:v>299</c:v>
                </c:pt>
                <c:pt idx="3">
                  <c:v>146</c:v>
                </c:pt>
                <c:pt idx="4">
                  <c:v>105</c:v>
                </c:pt>
                <c:pt idx="5">
                  <c:v>448</c:v>
                </c:pt>
                <c:pt idx="6">
                  <c:v>331</c:v>
                </c:pt>
                <c:pt idx="7">
                  <c:v>448</c:v>
                </c:pt>
                <c:pt idx="8">
                  <c:v>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1CEF-60DC-E149-B8D2-2D9DFFC2D1C2}" type="datetimeFigureOut">
              <a:rPr lang="pt-BR" smtClean="0"/>
              <a:pPr/>
              <a:t>09/05/2023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31613" y="6069877"/>
            <a:ext cx="275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MAIORIA ADULTO E IDOSO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5313" y="1543735"/>
            <a:ext cx="149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FAIXA ETÁRIA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CaixaDeTexto 14">
            <a:extLst>
              <a:ext uri="{FF2B5EF4-FFF2-40B4-BE49-F238E27FC236}">
                <a16:creationId xmlns:a16="http://schemas.microsoft.com/office/drawing/2014/main" xmlns="" id="{6F1ABE2D-D803-4BAD-AAAB-3089961DCC8F}"/>
              </a:ext>
            </a:extLst>
          </p:cNvPr>
          <p:cNvSpPr txBox="1"/>
          <p:nvPr/>
        </p:nvSpPr>
        <p:spPr>
          <a:xfrm>
            <a:off x="1962603" y="517606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538666" y="51566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1205708336"/>
              </p:ext>
            </p:extLst>
          </p:nvPr>
        </p:nvGraphicFramePr>
        <p:xfrm>
          <a:off x="-68393" y="2188742"/>
          <a:ext cx="4572000" cy="298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312224"/>
              </p:ext>
            </p:extLst>
          </p:nvPr>
        </p:nvGraphicFramePr>
        <p:xfrm>
          <a:off x="4346875" y="2269842"/>
          <a:ext cx="4639262" cy="289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15366" y="6173255"/>
            <a:ext cx="340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MAIORIA </a:t>
            </a:r>
            <a:r>
              <a:rPr lang="pt-BR" b="1" dirty="0" smtClean="0"/>
              <a:t>ENSINO </a:t>
            </a:r>
            <a:r>
              <a:rPr lang="pt-BR" b="1" dirty="0"/>
              <a:t>FUNDAMENTAL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8922" y="1515599"/>
            <a:ext cx="166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ESCOLARIDADE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3A21F6F2-ED0C-4A98-8B06-52FC0C8D02D7}"/>
              </a:ext>
            </a:extLst>
          </p:cNvPr>
          <p:cNvSpPr txBox="1"/>
          <p:nvPr/>
        </p:nvSpPr>
        <p:spPr>
          <a:xfrm>
            <a:off x="1874697" y="53147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490607" y="52111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4092223593"/>
              </p:ext>
            </p:extLst>
          </p:nvPr>
        </p:nvGraphicFramePr>
        <p:xfrm>
          <a:off x="-84932" y="2179256"/>
          <a:ext cx="4572000" cy="31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109398"/>
              </p:ext>
            </p:extLst>
          </p:nvPr>
        </p:nvGraphicFramePr>
        <p:xfrm>
          <a:off x="4571999" y="2069597"/>
          <a:ext cx="4484319" cy="331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93608" y="5915842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MAIORIA NÃO DIABÉTICOS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0369" y="1515599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xmlns="" id="{53F483E6-3653-451B-90A7-E19C1345892E}"/>
              </a:ext>
            </a:extLst>
          </p:cNvPr>
          <p:cNvSpPr txBox="1"/>
          <p:nvPr/>
        </p:nvSpPr>
        <p:spPr>
          <a:xfrm>
            <a:off x="1874697" y="51145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22708" y="511281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5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1097441104"/>
              </p:ext>
            </p:extLst>
          </p:nvPr>
        </p:nvGraphicFramePr>
        <p:xfrm>
          <a:off x="-93238" y="23713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357234"/>
              </p:ext>
            </p:extLst>
          </p:nvPr>
        </p:nvGraphicFramePr>
        <p:xfrm>
          <a:off x="4579118" y="2369615"/>
          <a:ext cx="4326887" cy="260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3AC4F4-A745-45FA-BAB4-4CA5A4FE45FB}"/>
              </a:ext>
            </a:extLst>
          </p:cNvPr>
          <p:cNvSpPr txBox="1"/>
          <p:nvPr/>
        </p:nvSpPr>
        <p:spPr>
          <a:xfrm>
            <a:off x="3519640" y="1698483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13" name="CaixaDeTexto 14">
            <a:extLst>
              <a:ext uri="{FF2B5EF4-FFF2-40B4-BE49-F238E27FC236}">
                <a16:creationId xmlns:a16="http://schemas.microsoft.com/office/drawing/2014/main" xmlns="" id="{1050EC3B-B31A-4B35-A5BB-BE250D283EBF}"/>
              </a:ext>
            </a:extLst>
          </p:cNvPr>
          <p:cNvSpPr txBox="1"/>
          <p:nvPr/>
        </p:nvSpPr>
        <p:spPr>
          <a:xfrm>
            <a:off x="2013177" y="53561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TextBox 7"/>
          <p:cNvSpPr txBox="1"/>
          <p:nvPr/>
        </p:nvSpPr>
        <p:spPr>
          <a:xfrm>
            <a:off x="1575943" y="6126319"/>
            <a:ext cx="551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POPULAÇÃO MISTA: HIPERTENSOS E NÃO HIPERTENSOS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670363" y="528331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5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911883083"/>
              </p:ext>
            </p:extLst>
          </p:nvPr>
        </p:nvGraphicFramePr>
        <p:xfrm>
          <a:off x="0" y="25751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634799"/>
              </p:ext>
            </p:extLst>
          </p:nvPr>
        </p:nvGraphicFramePr>
        <p:xfrm>
          <a:off x="4579118" y="27247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931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68166" y="1515599"/>
            <a:ext cx="2301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CONVENIOS MÉDICOS</a:t>
            </a:r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xmlns="" id="{60692107-CF9A-4199-980E-36072C208C69}"/>
              </a:ext>
            </a:extLst>
          </p:cNvPr>
          <p:cNvSpPr txBox="1"/>
          <p:nvPr/>
        </p:nvSpPr>
        <p:spPr>
          <a:xfrm>
            <a:off x="1874697" y="55188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814387" y="555927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5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356677475"/>
              </p:ext>
            </p:extLst>
          </p:nvPr>
        </p:nvGraphicFramePr>
        <p:xfrm>
          <a:off x="7118" y="2239708"/>
          <a:ext cx="4496489" cy="308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784514"/>
              </p:ext>
            </p:extLst>
          </p:nvPr>
        </p:nvGraphicFramePr>
        <p:xfrm>
          <a:off x="4346875" y="2430049"/>
          <a:ext cx="4753512" cy="308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7"/>
          <p:cNvSpPr txBox="1"/>
          <p:nvPr/>
        </p:nvSpPr>
        <p:spPr>
          <a:xfrm>
            <a:off x="3342109" y="6126319"/>
            <a:ext cx="20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CONVÊNIOS (MISTO</a:t>
            </a:r>
            <a:endParaRPr lang="pt-B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99101" y="1515599"/>
            <a:ext cx="17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TIPO DE EXAME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3909" y="5989618"/>
            <a:ext cx="376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EXAMES PREVALENTES: OSSO E MIOC</a:t>
            </a:r>
            <a:endParaRPr lang="pt-BR" b="1" dirty="0"/>
          </a:p>
        </p:txBody>
      </p:sp>
      <p:sp>
        <p:nvSpPr>
          <p:cNvPr id="13" name="CaixaDeTexto 14">
            <a:extLst>
              <a:ext uri="{FF2B5EF4-FFF2-40B4-BE49-F238E27FC236}">
                <a16:creationId xmlns:a16="http://schemas.microsoft.com/office/drawing/2014/main" xmlns="" id="{60692107-CF9A-4199-980E-36072C208C69}"/>
              </a:ext>
            </a:extLst>
          </p:cNvPr>
          <p:cNvSpPr txBox="1"/>
          <p:nvPr/>
        </p:nvSpPr>
        <p:spPr>
          <a:xfrm>
            <a:off x="1882801" y="516060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712839" y="516060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1027206320"/>
              </p:ext>
            </p:extLst>
          </p:nvPr>
        </p:nvGraphicFramePr>
        <p:xfrm>
          <a:off x="7118" y="1741171"/>
          <a:ext cx="4572000" cy="360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413724"/>
              </p:ext>
            </p:extLst>
          </p:nvPr>
        </p:nvGraphicFramePr>
        <p:xfrm>
          <a:off x="4346875" y="2157607"/>
          <a:ext cx="4651964" cy="300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70455" y="1515599"/>
            <a:ext cx="67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SEXO</a:t>
            </a:r>
          </a:p>
        </p:txBody>
      </p:sp>
      <p:sp>
        <p:nvSpPr>
          <p:cNvPr id="14" name="CaixaDeTexto 14">
            <a:extLst>
              <a:ext uri="{FF2B5EF4-FFF2-40B4-BE49-F238E27FC236}">
                <a16:creationId xmlns:a16="http://schemas.microsoft.com/office/drawing/2014/main" xmlns="" id="{DDC3198D-C2F2-409F-A616-1F0BECADF61F}"/>
              </a:ext>
            </a:extLst>
          </p:cNvPr>
          <p:cNvSpPr txBox="1"/>
          <p:nvPr/>
        </p:nvSpPr>
        <p:spPr>
          <a:xfrm>
            <a:off x="2201068" y="52910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123900" y="6113450"/>
            <a:ext cx="308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PREDOMINIO SEXO FEMININO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553436" y="52227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11"/>
          <p:cNvSpPr txBox="1"/>
          <p:nvPr/>
        </p:nvSpPr>
        <p:spPr>
          <a:xfrm>
            <a:off x="3690788" y="776935"/>
            <a:ext cx="162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Poços </a:t>
            </a:r>
            <a:endParaRPr lang="pt-BR" dirty="0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xmlns="" id="{EEB891EB-74D1-45B7-BF05-52D0796453C3}"/>
              </a:ext>
            </a:extLst>
          </p:cNvPr>
          <p:cNvSpPr txBox="1"/>
          <p:nvPr/>
        </p:nvSpPr>
        <p:spPr>
          <a:xfrm>
            <a:off x="2527440" y="315270"/>
            <a:ext cx="3638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934263379"/>
              </p:ext>
            </p:extLst>
          </p:nvPr>
        </p:nvGraphicFramePr>
        <p:xfrm>
          <a:off x="-84932" y="25028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934053" y="1146267"/>
            <a:ext cx="329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Dados coletados em </a:t>
            </a:r>
            <a:r>
              <a:rPr lang="pt-BR" dirty="0" smtClean="0"/>
              <a:t>2020 </a:t>
            </a:r>
            <a:r>
              <a:rPr lang="pt-BR" dirty="0"/>
              <a:t>e </a:t>
            </a:r>
            <a:r>
              <a:rPr lang="pt-BR" dirty="0" smtClean="0"/>
              <a:t>2022</a:t>
            </a:r>
            <a:endParaRPr lang="pt-BR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229554"/>
              </p:ext>
            </p:extLst>
          </p:nvPr>
        </p:nvGraphicFramePr>
        <p:xfrm>
          <a:off x="4456254" y="2259748"/>
          <a:ext cx="4477554" cy="29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124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DILMA MARIKO MORITA</dc:creator>
  <cp:lastModifiedBy>Erondy Ferreira Sabino da Silva</cp:lastModifiedBy>
  <cp:revision>339</cp:revision>
  <dcterms:created xsi:type="dcterms:W3CDTF">2017-06-06T14:32:54Z</dcterms:created>
  <dcterms:modified xsi:type="dcterms:W3CDTF">2023-05-09T12:58:17Z</dcterms:modified>
</cp:coreProperties>
</file>